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Rectangle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13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22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Relationship Id="rId3" Type="http://schemas.openxmlformats.org/officeDocument/2006/relationships/image" Target="../media/image2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0.png"/><Relationship Id="rId3" Type="http://schemas.openxmlformats.org/officeDocument/2006/relationships/hyperlink" Target="http://ichigojam.net/IchigoJam.html" TargetMode="Externa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tif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1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tif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tif"/><Relationship Id="rId3" Type="http://schemas.openxmlformats.org/officeDocument/2006/relationships/image" Target="../media/image33.tif"/><Relationship Id="rId4" Type="http://schemas.openxmlformats.org/officeDocument/2006/relationships/image" Target="../media/image34.tif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tif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6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8.ti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91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8.ti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9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36.tif"/><Relationship Id="rId5" Type="http://schemas.openxmlformats.org/officeDocument/2006/relationships/image" Target="../media/image95.png"/><Relationship Id="rId6" Type="http://schemas.openxmlformats.org/officeDocument/2006/relationships/image" Target="../media/image37.tif"/><Relationship Id="rId7" Type="http://schemas.openxmlformats.org/officeDocument/2006/relationships/image" Target="../media/image38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Relationship Id="rId3" Type="http://schemas.openxmlformats.org/officeDocument/2006/relationships/hyperlink" Target="https://www.youtube.com/watch?v=imF5dVk2i1M" TargetMode="External"/><Relationship Id="rId4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5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1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hyperlink" Target="http://pcn.club/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8.ti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tif"/><Relationship Id="rId3" Type="http://schemas.openxmlformats.org/officeDocument/2006/relationships/image" Target="../media/image11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tif"/><Relationship Id="rId3" Type="http://schemas.openxmlformats.org/officeDocument/2006/relationships/image" Target="../media/image11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0.tif"/><Relationship Id="rId5" Type="http://schemas.openxmlformats.org/officeDocument/2006/relationships/image" Target="../media/image21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8.ti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4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Relationship Id="rId3" Type="http://schemas.openxmlformats.org/officeDocument/2006/relationships/image" Target="../media/image4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42.png"/><Relationship Id="rId4" Type="http://schemas.openxmlformats.org/officeDocument/2006/relationships/image" Target="../media/image22.tif"/><Relationship Id="rId5" Type="http://schemas.openxmlformats.org/officeDocument/2006/relationships/image" Target="../media/image4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23.tif"/><Relationship Id="rId4" Type="http://schemas.openxmlformats.org/officeDocument/2006/relationships/image" Target="../media/image44.png"/><Relationship Id="rId5" Type="http://schemas.openxmlformats.org/officeDocument/2006/relationships/image" Target="../media/image2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10.tif"/><Relationship Id="rId11" Type="http://schemas.openxmlformats.org/officeDocument/2006/relationships/image" Target="../media/image11.tif"/><Relationship Id="rId12" Type="http://schemas.openxmlformats.org/officeDocument/2006/relationships/image" Target="../media/image12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tif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8.ti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4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8.ti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4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31.png"/><Relationship Id="rId4" Type="http://schemas.openxmlformats.org/officeDocument/2006/relationships/image" Target="../media/image48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31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50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31.png"/><Relationship Id="rId8" Type="http://schemas.openxmlformats.org/officeDocument/2006/relationships/image" Target="../media/image56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31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IchigoJam＆カムロボ</a:t>
            </a:r>
            <a:endParaRPr sz="5000"/>
          </a:p>
          <a:p>
            <a:pPr>
              <a:defRPr sz="4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IchigoDakeはんだづけ + IchigoDyhook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60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61" y="197735"/>
            <a:ext cx="8490370" cy="6239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3" name="Group"/>
          <p:cNvGrpSpPr/>
          <p:nvPr/>
        </p:nvGrpSpPr>
        <p:grpSpPr>
          <a:xfrm>
            <a:off x="804340" y="4207723"/>
            <a:ext cx="4830499" cy="3471246"/>
            <a:chOff x="0" y="0"/>
            <a:chExt cx="4830498" cy="3471245"/>
          </a:xfrm>
        </p:grpSpPr>
        <p:pic>
          <p:nvPicPr>
            <p:cNvPr id="30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061"/>
            <a:stretch>
              <a:fillRect/>
            </a:stretch>
          </p:blipFill>
          <p:spPr>
            <a:xfrm>
              <a:off x="0" y="0"/>
              <a:ext cx="4830499" cy="34712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30621" y="2147072"/>
              <a:ext cx="1969256" cy="44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4" name="買ってもらったパソコン MSX…"/>
          <p:cNvSpPr txBox="1"/>
          <p:nvPr/>
        </p:nvSpPr>
        <p:spPr>
          <a:xfrm>
            <a:off x="2094230" y="7760683"/>
            <a:ext cx="881634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買ってもらったパソコン MSX</a:t>
            </a:r>
          </a:p>
          <a:p>
            <a:pPr defTabSz="821531">
              <a:defRPr sz="5000"/>
            </a:pPr>
            <a:r>
              <a:t>1987年 8才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0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110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17" name="Group"/>
          <p:cNvGrpSpPr/>
          <p:nvPr/>
        </p:nvGrpSpPr>
        <p:grpSpPr>
          <a:xfrm>
            <a:off x="4868712" y="3847233"/>
            <a:ext cx="417155" cy="433534"/>
            <a:chOff x="0" y="0"/>
            <a:chExt cx="417153" cy="433533"/>
          </a:xfrm>
        </p:grpSpPr>
        <p:sp>
          <p:nvSpPr>
            <p:cNvPr id="1114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6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36 X=X-BTN(28)+BTN(29)"/>
          <p:cNvSpPr txBox="1"/>
          <p:nvPr/>
        </p:nvSpPr>
        <p:spPr>
          <a:xfrm>
            <a:off x="286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20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12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22" name="(Shift+=)…"/>
          <p:cNvSpPr txBox="1"/>
          <p:nvPr/>
        </p:nvSpPr>
        <p:spPr>
          <a:xfrm>
            <a:off x="71800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123" name="Arrow"/>
          <p:cNvSpPr/>
          <p:nvPr/>
        </p:nvSpPr>
        <p:spPr>
          <a:xfrm rot="16200000">
            <a:off x="79872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4" name="かっこ…"/>
          <p:cNvSpPr txBox="1"/>
          <p:nvPr/>
        </p:nvSpPr>
        <p:spPr>
          <a:xfrm>
            <a:off x="46273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25" name="Arrow"/>
          <p:cNvSpPr/>
          <p:nvPr/>
        </p:nvSpPr>
        <p:spPr>
          <a:xfrm flipH="1" rot="16200000">
            <a:off x="57731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6" name="かっこ…"/>
          <p:cNvSpPr txBox="1"/>
          <p:nvPr/>
        </p:nvSpPr>
        <p:spPr>
          <a:xfrm>
            <a:off x="71800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27" name="Arrow"/>
          <p:cNvSpPr/>
          <p:nvPr/>
        </p:nvSpPr>
        <p:spPr>
          <a:xfrm flipH="1" rot="16200000">
            <a:off x="73984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31" name="Group"/>
          <p:cNvGrpSpPr/>
          <p:nvPr/>
        </p:nvGrpSpPr>
        <p:grpSpPr>
          <a:xfrm>
            <a:off x="12526812" y="3830300"/>
            <a:ext cx="417155" cy="433534"/>
            <a:chOff x="0" y="0"/>
            <a:chExt cx="417153" cy="433533"/>
          </a:xfrm>
        </p:grpSpPr>
        <p:sp>
          <p:nvSpPr>
            <p:cNvPr id="1128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9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0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134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13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36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37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8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39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43" name="Group"/>
          <p:cNvGrpSpPr/>
          <p:nvPr/>
        </p:nvGrpSpPr>
        <p:grpSpPr>
          <a:xfrm>
            <a:off x="9389912" y="3826066"/>
            <a:ext cx="417155" cy="433535"/>
            <a:chOff x="0" y="0"/>
            <a:chExt cx="417153" cy="433533"/>
          </a:xfrm>
        </p:grpSpPr>
        <p:sp>
          <p:nvSpPr>
            <p:cNvPr id="1140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1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2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152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153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154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155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6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157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1" name="Group"/>
          <p:cNvGrpSpPr/>
          <p:nvPr/>
        </p:nvGrpSpPr>
        <p:grpSpPr>
          <a:xfrm>
            <a:off x="4716312" y="3847233"/>
            <a:ext cx="417155" cy="433534"/>
            <a:chOff x="0" y="0"/>
            <a:chExt cx="417153" cy="433533"/>
          </a:xfrm>
        </p:grpSpPr>
        <p:sp>
          <p:nvSpPr>
            <p:cNvPr id="1158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9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0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170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171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2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3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4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175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176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77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8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9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181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4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5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6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187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88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89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190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91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92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93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194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95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96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197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98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99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200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1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2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3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4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かいぞうれい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かいぞうれい</a:t>
            </a:r>
          </a:p>
        </p:txBody>
      </p:sp>
      <p:pic>
        <p:nvPicPr>
          <p:cNvPr id="1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10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1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15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212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4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18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1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23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220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1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2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35"/>
          <p:cNvSpPr txBox="1"/>
          <p:nvPr/>
        </p:nvSpPr>
        <p:spPr>
          <a:xfrm>
            <a:off x="501359" y="3697934"/>
            <a:ext cx="1271885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</a:t>
            </a:r>
          </a:p>
        </p:txBody>
      </p:sp>
      <p:sp>
        <p:nvSpPr>
          <p:cNvPr id="1226" name="ノーウェイ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ノーウェイト</a:t>
            </a:r>
          </a:p>
        </p:txBody>
      </p:sp>
      <p:sp>
        <p:nvSpPr>
          <p:cNvPr id="122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31" name="Group"/>
          <p:cNvGrpSpPr/>
          <p:nvPr/>
        </p:nvGrpSpPr>
        <p:grpSpPr>
          <a:xfrm>
            <a:off x="2326107" y="3725462"/>
            <a:ext cx="688199" cy="693770"/>
            <a:chOff x="0" y="0"/>
            <a:chExt cx="688197" cy="693768"/>
          </a:xfrm>
        </p:grpSpPr>
        <p:sp>
          <p:nvSpPr>
            <p:cNvPr id="1228" name="Rectangle"/>
            <p:cNvSpPr/>
            <p:nvPr/>
          </p:nvSpPr>
          <p:spPr>
            <a:xfrm>
              <a:off x="0" y="0"/>
              <a:ext cx="688198" cy="693769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Line"/>
            <p:cNvSpPr/>
            <p:nvPr/>
          </p:nvSpPr>
          <p:spPr>
            <a:xfrm flipH="1" flipV="1">
              <a:off x="97862" y="468503"/>
              <a:ext cx="425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0" name="Line"/>
            <p:cNvSpPr/>
            <p:nvPr/>
          </p:nvSpPr>
          <p:spPr>
            <a:xfrm flipH="1">
              <a:off x="503269" y="188300"/>
              <a:ext cx="2250" cy="306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32" name="ばんごうだけいれて…"/>
          <p:cNvSpPr txBox="1"/>
          <p:nvPr/>
        </p:nvSpPr>
        <p:spPr>
          <a:xfrm>
            <a:off x="6390360" y="873269"/>
            <a:ext cx="6191846" cy="2668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54990">
              <a:defRPr sz="4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ばんごうだけいれて</a:t>
            </a:r>
          </a:p>
          <a:p>
            <a:pPr defTabSz="554990">
              <a:defRPr sz="4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エンターで</a:t>
            </a:r>
          </a:p>
          <a:p>
            <a:pPr defTabSz="554990">
              <a:defRPr sz="4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そのぎょうをけせるよ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35 WAIT 4"/>
          <p:cNvSpPr txBox="1"/>
          <p:nvPr/>
        </p:nvSpPr>
        <p:spPr>
          <a:xfrm>
            <a:off x="501359" y="3697934"/>
            <a:ext cx="1271885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 4</a:t>
            </a:r>
          </a:p>
        </p:txBody>
      </p:sp>
      <p:sp>
        <p:nvSpPr>
          <p:cNvPr id="1235" name="まってもらお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まってもらおう</a:t>
            </a:r>
          </a:p>
        </p:txBody>
      </p:sp>
      <p:sp>
        <p:nvSpPr>
          <p:cNvPr id="123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40" name="Group"/>
          <p:cNvGrpSpPr/>
          <p:nvPr/>
        </p:nvGrpSpPr>
        <p:grpSpPr>
          <a:xfrm>
            <a:off x="7592658" y="3751099"/>
            <a:ext cx="688199" cy="693770"/>
            <a:chOff x="0" y="0"/>
            <a:chExt cx="688197" cy="693768"/>
          </a:xfrm>
        </p:grpSpPr>
        <p:sp>
          <p:nvSpPr>
            <p:cNvPr id="1237" name="Rectangle"/>
            <p:cNvSpPr/>
            <p:nvPr/>
          </p:nvSpPr>
          <p:spPr>
            <a:xfrm>
              <a:off x="0" y="0"/>
              <a:ext cx="688198" cy="693769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8" name="Line"/>
            <p:cNvSpPr/>
            <p:nvPr/>
          </p:nvSpPr>
          <p:spPr>
            <a:xfrm flipH="1" flipV="1">
              <a:off x="97862" y="468503"/>
              <a:ext cx="425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9" name="Line"/>
            <p:cNvSpPr/>
            <p:nvPr/>
          </p:nvSpPr>
          <p:spPr>
            <a:xfrm flipH="1">
              <a:off x="503269" y="188300"/>
              <a:ext cx="2250" cy="306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43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24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48" name="Group"/>
          <p:cNvGrpSpPr/>
          <p:nvPr/>
        </p:nvGrpSpPr>
        <p:grpSpPr>
          <a:xfrm>
            <a:off x="7053112" y="2000729"/>
            <a:ext cx="417155" cy="433534"/>
            <a:chOff x="0" y="0"/>
            <a:chExt cx="417153" cy="433533"/>
          </a:xfrm>
        </p:grpSpPr>
        <p:sp>
          <p:nvSpPr>
            <p:cNvPr id="1245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6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7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52" name="Group"/>
          <p:cNvGrpSpPr/>
          <p:nvPr/>
        </p:nvGrpSpPr>
        <p:grpSpPr>
          <a:xfrm>
            <a:off x="12107712" y="4820129"/>
            <a:ext cx="417155" cy="433534"/>
            <a:chOff x="0" y="0"/>
            <a:chExt cx="417153" cy="433533"/>
          </a:xfrm>
        </p:grpSpPr>
        <p:sp>
          <p:nvSpPr>
            <p:cNvPr id="124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  <a:r>
              <a:rPr>
                <a:solidFill>
                  <a:schemeClr val="accent5"/>
                </a:solidFill>
              </a:rPr>
              <a:t>:BEEP 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55" name="おと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おとをつけよう</a:t>
            </a:r>
          </a:p>
        </p:txBody>
      </p:sp>
      <p:sp>
        <p:nvSpPr>
          <p:cNvPr id="125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60" name="Group"/>
          <p:cNvGrpSpPr/>
          <p:nvPr/>
        </p:nvGrpSpPr>
        <p:grpSpPr>
          <a:xfrm>
            <a:off x="7925775" y="3405502"/>
            <a:ext cx="417154" cy="433535"/>
            <a:chOff x="0" y="0"/>
            <a:chExt cx="417153" cy="433533"/>
          </a:xfrm>
        </p:grpSpPr>
        <p:sp>
          <p:nvSpPr>
            <p:cNvPr id="125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10 CLT:CLS:X=15:PLAY”$CDE2&quot;…"/>
          <p:cNvSpPr txBox="1"/>
          <p:nvPr/>
        </p:nvSpPr>
        <p:spPr>
          <a:xfrm>
            <a:off x="151870" y="2292349"/>
            <a:ext cx="12718853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chemeClr val="accent5"/>
                </a:solidFill>
              </a:rPr>
              <a:t>:PLAY”$CDE2"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BEEP:</a:t>
            </a:r>
            <a:r>
              <a:t>?TICK():END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63" name="BGMにし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BGMにしよう</a:t>
            </a:r>
          </a:p>
        </p:txBody>
      </p:sp>
      <p:sp>
        <p:nvSpPr>
          <p:cNvPr id="126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68" name="Group"/>
          <p:cNvGrpSpPr/>
          <p:nvPr/>
        </p:nvGrpSpPr>
        <p:grpSpPr>
          <a:xfrm>
            <a:off x="10858879" y="2335162"/>
            <a:ext cx="417154" cy="433534"/>
            <a:chOff x="0" y="0"/>
            <a:chExt cx="417153" cy="433533"/>
          </a:xfrm>
        </p:grpSpPr>
        <p:sp>
          <p:nvSpPr>
            <p:cNvPr id="1265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6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7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12476012" y="4663495"/>
            <a:ext cx="417154" cy="433535"/>
            <a:chOff x="0" y="0"/>
            <a:chExt cx="417153" cy="433533"/>
          </a:xfrm>
        </p:grpSpPr>
        <p:sp>
          <p:nvSpPr>
            <p:cNvPr id="126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75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7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80" name="Group"/>
          <p:cNvGrpSpPr/>
          <p:nvPr/>
        </p:nvGrpSpPr>
        <p:grpSpPr>
          <a:xfrm>
            <a:off x="9711379" y="3418895"/>
            <a:ext cx="417155" cy="433535"/>
            <a:chOff x="0" y="0"/>
            <a:chExt cx="417153" cy="433533"/>
          </a:xfrm>
        </p:grpSpPr>
        <p:sp>
          <p:nvSpPr>
            <p:cNvPr id="127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1097" r="35198" b="14414"/>
          <a:stretch>
            <a:fillRect/>
          </a:stretch>
        </p:blipFill>
        <p:spPr>
          <a:xfrm>
            <a:off x="-66583" y="-35373"/>
            <a:ext cx="7750999" cy="771354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じぶんでくみたてるパソコン！"/>
          <p:cNvSpPr txBox="1"/>
          <p:nvPr>
            <p:ph type="title"/>
          </p:nvPr>
        </p:nvSpPr>
        <p:spPr>
          <a:xfrm>
            <a:off x="952500" y="7819855"/>
            <a:ext cx="11099800" cy="1870921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じぶんでくみたてるパソコン！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0353" r="0" b="0"/>
          <a:stretch>
            <a:fillRect/>
          </a:stretch>
        </p:blipFill>
        <p:spPr>
          <a:xfrm>
            <a:off x="9400327" y="1262123"/>
            <a:ext cx="2033864" cy="2914863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IchigoJamの…"/>
          <p:cNvSpPr txBox="1"/>
          <p:nvPr/>
        </p:nvSpPr>
        <p:spPr>
          <a:xfrm>
            <a:off x="7761393" y="4076110"/>
            <a:ext cx="5311855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IchigoJamの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コアをきりだした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84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85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8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292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28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ロボットをあやつろ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ロボットをあやつろう</a:t>
            </a:r>
          </a:p>
        </p:txBody>
      </p:sp>
      <p:pic>
        <p:nvPicPr>
          <p:cNvPr id="1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0147" y="6118042"/>
            <a:ext cx="3426149" cy="320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3611" y="6352082"/>
            <a:ext cx="3426150" cy="2740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10 OUT33…"/>
          <p:cNvSpPr txBox="1"/>
          <p:nvPr/>
        </p:nvSpPr>
        <p:spPr>
          <a:xfrm>
            <a:off x="1100774" y="7896109"/>
            <a:ext cx="1271885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53585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ANA(2)&lt;600 CONT</a:t>
            </a:r>
          </a:p>
          <a:p>
            <a:pPr algn="l">
              <a:defRPr sz="4000">
                <a:solidFill>
                  <a:srgbClr val="53585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OUT0</a:t>
            </a:r>
          </a:p>
        </p:txBody>
      </p:sp>
      <p:sp>
        <p:nvSpPr>
          <p:cNvPr id="1299" name="OUT33…"/>
          <p:cNvSpPr txBox="1"/>
          <p:nvPr/>
        </p:nvSpPr>
        <p:spPr>
          <a:xfrm>
            <a:off x="1658276" y="916163"/>
            <a:ext cx="10213182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     OUT33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OUT34 OUT0  OUT17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     OUT18 </a:t>
            </a:r>
          </a:p>
        </p:txBody>
      </p:sp>
      <p:sp>
        <p:nvSpPr>
          <p:cNvPr id="1300" name="PWM3,50   PWM4,240…"/>
          <p:cNvSpPr txBox="1"/>
          <p:nvPr/>
        </p:nvSpPr>
        <p:spPr>
          <a:xfrm>
            <a:off x="1235534" y="3624232"/>
            <a:ext cx="1271885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PWM3,50   PWM4,240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PWM3,240  PWM4,50</a:t>
            </a:r>
          </a:p>
        </p:txBody>
      </p:sp>
      <p:sp>
        <p:nvSpPr>
          <p:cNvPr id="1301" name="WAIT60"/>
          <p:cNvSpPr txBox="1"/>
          <p:nvPr/>
        </p:nvSpPr>
        <p:spPr>
          <a:xfrm>
            <a:off x="1461079" y="6154501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302" name="まえうしろ、ていし、さゆうせんかい"/>
          <p:cNvSpPr txBox="1"/>
          <p:nvPr>
            <p:ph type="title"/>
          </p:nvPr>
        </p:nvSpPr>
        <p:spPr>
          <a:xfrm>
            <a:off x="131896" y="201786"/>
            <a:ext cx="9583980" cy="5786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432308">
              <a:defRPr sz="3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まえうしろ、ていし、さゆうせんかい</a:t>
            </a:r>
          </a:p>
        </p:txBody>
      </p:sp>
      <p:sp>
        <p:nvSpPr>
          <p:cNvPr id="1303" name="まって（1びょう）"/>
          <p:cNvSpPr txBox="1"/>
          <p:nvPr/>
        </p:nvSpPr>
        <p:spPr>
          <a:xfrm>
            <a:off x="4189" y="5503537"/>
            <a:ext cx="5051640" cy="578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2308">
              <a:defRPr sz="3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まって（1びょう）</a:t>
            </a:r>
          </a:p>
        </p:txBody>
      </p:sp>
      <p:sp>
        <p:nvSpPr>
          <p:cNvPr id="1304" name="ひだりて、みぎて"/>
          <p:cNvSpPr txBox="1"/>
          <p:nvPr/>
        </p:nvSpPr>
        <p:spPr>
          <a:xfrm>
            <a:off x="68043" y="2854444"/>
            <a:ext cx="12445243" cy="578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2308">
              <a:defRPr sz="3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ひだりて、みぎて</a:t>
            </a:r>
          </a:p>
        </p:txBody>
      </p:sp>
      <p:sp>
        <p:nvSpPr>
          <p:cNvPr id="1305" name="センサーのはんのうがあるまでまって（センサーでとまる）"/>
          <p:cNvSpPr txBox="1"/>
          <p:nvPr/>
        </p:nvSpPr>
        <p:spPr>
          <a:xfrm>
            <a:off x="-39086" y="7184161"/>
            <a:ext cx="13004801" cy="578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2308">
              <a:defRPr sz="3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センサーのはんのうがあるまでまって（センサーでとまる）</a:t>
            </a:r>
          </a:p>
        </p:txBody>
      </p:sp>
      <p:sp>
        <p:nvSpPr>
          <p:cNvPr id="1306" name="Arrow"/>
          <p:cNvSpPr/>
          <p:nvPr/>
        </p:nvSpPr>
        <p:spPr>
          <a:xfrm rot="16200000">
            <a:off x="8111433" y="896850"/>
            <a:ext cx="578631" cy="575679"/>
          </a:xfrm>
          <a:prstGeom prst="rightArrow">
            <a:avLst>
              <a:gd name="adj1" fmla="val 32000"/>
              <a:gd name="adj2" fmla="val 6432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7" name="Arrow"/>
          <p:cNvSpPr/>
          <p:nvPr/>
        </p:nvSpPr>
        <p:spPr>
          <a:xfrm rot="5400000">
            <a:off x="8111433" y="2129709"/>
            <a:ext cx="578631" cy="575679"/>
          </a:xfrm>
          <a:prstGeom prst="rightArrow">
            <a:avLst>
              <a:gd name="adj1" fmla="val 32000"/>
              <a:gd name="adj2" fmla="val 6432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10" name="Group"/>
          <p:cNvGrpSpPr/>
          <p:nvPr/>
        </p:nvGrpSpPr>
        <p:grpSpPr>
          <a:xfrm>
            <a:off x="11483377" y="1422406"/>
            <a:ext cx="714151" cy="673101"/>
            <a:chOff x="0" y="0"/>
            <a:chExt cx="714150" cy="673100"/>
          </a:xfrm>
        </p:grpSpPr>
        <p:sp>
          <p:nvSpPr>
            <p:cNvPr id="1308" name="Arrow"/>
            <p:cNvSpPr/>
            <p:nvPr/>
          </p:nvSpPr>
          <p:spPr>
            <a:xfrm>
              <a:off x="21462" y="0"/>
              <a:ext cx="692689" cy="368899"/>
            </a:xfrm>
            <a:prstGeom prst="rightArrow">
              <a:avLst>
                <a:gd name="adj1" fmla="val 32000"/>
                <a:gd name="adj2" fmla="val 90846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9" name="Rectangle"/>
            <p:cNvSpPr/>
            <p:nvPr/>
          </p:nvSpPr>
          <p:spPr>
            <a:xfrm>
              <a:off x="0" y="130435"/>
              <a:ext cx="121953" cy="54266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13" name="Group"/>
          <p:cNvGrpSpPr/>
          <p:nvPr/>
        </p:nvGrpSpPr>
        <p:grpSpPr>
          <a:xfrm flipH="1">
            <a:off x="883013" y="1422406"/>
            <a:ext cx="714151" cy="673101"/>
            <a:chOff x="0" y="0"/>
            <a:chExt cx="714150" cy="673100"/>
          </a:xfrm>
        </p:grpSpPr>
        <p:sp>
          <p:nvSpPr>
            <p:cNvPr id="1311" name="Arrow"/>
            <p:cNvSpPr/>
            <p:nvPr/>
          </p:nvSpPr>
          <p:spPr>
            <a:xfrm>
              <a:off x="21462" y="0"/>
              <a:ext cx="692689" cy="368899"/>
            </a:xfrm>
            <a:prstGeom prst="rightArrow">
              <a:avLst>
                <a:gd name="adj1" fmla="val 32000"/>
                <a:gd name="adj2" fmla="val 90846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2" name="Rectangle"/>
            <p:cNvSpPr/>
            <p:nvPr/>
          </p:nvSpPr>
          <p:spPr>
            <a:xfrm>
              <a:off x="0" y="130435"/>
              <a:ext cx="121953" cy="54266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16" name="Group"/>
          <p:cNvGrpSpPr/>
          <p:nvPr/>
        </p:nvGrpSpPr>
        <p:grpSpPr>
          <a:xfrm>
            <a:off x="7477909" y="1602180"/>
            <a:ext cx="394137" cy="394137"/>
            <a:chOff x="0" y="0"/>
            <a:chExt cx="394136" cy="394136"/>
          </a:xfrm>
        </p:grpSpPr>
        <p:sp>
          <p:nvSpPr>
            <p:cNvPr id="1314" name="Circle"/>
            <p:cNvSpPr/>
            <p:nvPr/>
          </p:nvSpPr>
          <p:spPr>
            <a:xfrm>
              <a:off x="0" y="0"/>
              <a:ext cx="394137" cy="394137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5" name="Rectangle"/>
            <p:cNvSpPr/>
            <p:nvPr/>
          </p:nvSpPr>
          <p:spPr>
            <a:xfrm>
              <a:off x="51416" y="137039"/>
              <a:ext cx="301580" cy="1133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17" name="＊50いかや、240いじょうのかずはこわれるかも"/>
          <p:cNvSpPr txBox="1"/>
          <p:nvPr/>
        </p:nvSpPr>
        <p:spPr>
          <a:xfrm>
            <a:off x="4059063" y="4876800"/>
            <a:ext cx="8683372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5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＊50いかや、240いじょうのかずはこわれるかも</a:t>
            </a:r>
          </a:p>
        </p:txBody>
      </p:sp>
      <p:pic>
        <p:nvPicPr>
          <p:cNvPr id="13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1414" y="13504"/>
            <a:ext cx="1683019" cy="1346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324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325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26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29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31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338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332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3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4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5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6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7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44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339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0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1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2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3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45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346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47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348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349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50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351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352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57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58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362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363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6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68" name="火災報知器屋さん社長…"/>
          <p:cNvSpPr txBox="1"/>
          <p:nvPr/>
        </p:nvSpPr>
        <p:spPr>
          <a:xfrm>
            <a:off x="6333561" y="7788275"/>
            <a:ext cx="657952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火災報知器屋さん社長</a:t>
            </a:r>
          </a:p>
          <a:p>
            <a:pPr algn="l">
              <a:defRPr sz="4500"/>
            </a:pPr>
            <a:r>
              <a:t>自分でプログラミング！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050901"/>
            <a:ext cx="8680651" cy="472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9" y="2474383"/>
            <a:ext cx="9331708" cy="374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372" name="エアコンを温度で自動制御"/>
          <p:cNvSpPr txBox="1"/>
          <p:nvPr/>
        </p:nvSpPr>
        <p:spPr>
          <a:xfrm>
            <a:off x="1293050" y="520700"/>
            <a:ext cx="10782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エアコンを温度で自動制御</a:t>
            </a:r>
          </a:p>
        </p:txBody>
      </p:sp>
      <p:sp>
        <p:nvSpPr>
          <p:cNvPr id="1373" name="熱中症予防！"/>
          <p:cNvSpPr txBox="1"/>
          <p:nvPr/>
        </p:nvSpPr>
        <p:spPr>
          <a:xfrm>
            <a:off x="9056983" y="7185447"/>
            <a:ext cx="392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pPr/>
            <a:r>
              <a:t>熱中症予防！</a:t>
            </a:r>
          </a:p>
        </p:txBody>
      </p:sp>
      <p:sp>
        <p:nvSpPr>
          <p:cNvPr id="1374" name="https://fukuno.jig.jp/2952"/>
          <p:cNvSpPr txBox="1"/>
          <p:nvPr/>
        </p:nvSpPr>
        <p:spPr>
          <a:xfrm>
            <a:off x="9144169" y="8885131"/>
            <a:ext cx="33863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86" y="16777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これがコンピューター！…"/>
          <p:cNvSpPr txBox="1"/>
          <p:nvPr>
            <p:ph type="title"/>
          </p:nvPr>
        </p:nvSpPr>
        <p:spPr>
          <a:xfrm>
            <a:off x="2298038" y="6892129"/>
            <a:ext cx="8879616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17" name="Arrow"/>
          <p:cNvSpPr/>
          <p:nvPr/>
        </p:nvSpPr>
        <p:spPr>
          <a:xfrm rot="16200000">
            <a:off x="5465530" y="50755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社会が見える、オープンデータ"/>
          <p:cNvSpPr txBox="1"/>
          <p:nvPr>
            <p:ph type="title"/>
          </p:nvPr>
        </p:nvSpPr>
        <p:spPr>
          <a:xfrm>
            <a:off x="106727" y="456661"/>
            <a:ext cx="12791346" cy="116110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sz="58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社会が見える、オープンデータ</a:t>
            </a:r>
          </a:p>
        </p:txBody>
      </p:sp>
      <p:pic>
        <p:nvPicPr>
          <p:cNvPr id="1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526" r="0" b="120"/>
          <a:stretch>
            <a:fillRect/>
          </a:stretch>
        </p:blipFill>
        <p:spPr>
          <a:xfrm>
            <a:off x="-40085" y="2208068"/>
            <a:ext cx="13084781" cy="75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Photo credit: kevin dooley / Foter / CC BY"/>
          <p:cNvSpPr txBox="1"/>
          <p:nvPr/>
        </p:nvSpPr>
        <p:spPr>
          <a:xfrm>
            <a:off x="4777221" y="9231363"/>
            <a:ext cx="814679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Photo credit: kevin dooley / Foter / CC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7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88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89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LED : WAIT LIST RUN GOTO SAVE FILES LOAD NEW CLS LC RND BTN IF SCR END = + - &amp; /…"/>
          <p:cNvSpPr txBox="1"/>
          <p:nvPr/>
        </p:nvSpPr>
        <p:spPr>
          <a:xfrm>
            <a:off x="691852" y="2522181"/>
            <a:ext cx="1162109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 OUT ANA PWM CONT</a:t>
            </a:r>
          </a:p>
        </p:txBody>
      </p:sp>
      <p:sp>
        <p:nvSpPr>
          <p:cNvPr id="1394" name="3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97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398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399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00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01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02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03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04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05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06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07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08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09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10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11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12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13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14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15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16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17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18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19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20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21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22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23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24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25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26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27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28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29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5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36" name="IchigoJamプリント…"/>
          <p:cNvSpPr txBox="1"/>
          <p:nvPr/>
        </p:nvSpPr>
        <p:spPr>
          <a:xfrm>
            <a:off x="7445143" y="2410883"/>
            <a:ext cx="5335179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441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43" name="ベーマガ復活！（電子工作マガジン）by 電波新聞社…"/>
          <p:cNvSpPr txBox="1"/>
          <p:nvPr/>
        </p:nvSpPr>
        <p:spPr>
          <a:xfrm>
            <a:off x="394539" y="78982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280415">
              <a:defRPr sz="3743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r>
              <a:t>ベーマガ復活！（電子工作マガジン）by 電波新聞社</a:t>
            </a:r>
          </a:p>
          <a:p>
            <a:pPr defTabSz="280415">
              <a:defRPr sz="3743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r>
              <a:t>投稿したプログラムが載ると原稿料がもらえちゃう！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46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メカ担当：MASAHARU（中2）…"/>
          <p:cNvSpPr txBox="1"/>
          <p:nvPr/>
        </p:nvSpPr>
        <p:spPr>
          <a:xfrm>
            <a:off x="8210046" y="6827138"/>
            <a:ext cx="367334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2" y="0"/>
            <a:ext cx="13262770" cy="3315693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4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ノートPCがもらえる!?"/>
          <p:cNvSpPr txBox="1"/>
          <p:nvPr/>
        </p:nvSpPr>
        <p:spPr>
          <a:xfrm>
            <a:off x="1245085" y="7879966"/>
            <a:ext cx="405117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ノートPCがもらえる!?</a:t>
            </a:r>
          </a:p>
        </p:txBody>
      </p:sp>
      <p:sp>
        <p:nvSpPr>
          <p:cNvPr id="1455" name="http://pcn.club/contest/"/>
          <p:cNvSpPr txBox="1"/>
          <p:nvPr/>
        </p:nvSpPr>
        <p:spPr>
          <a:xfrm>
            <a:off x="4029169" y="8918682"/>
            <a:ext cx="5479861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57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461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3" y="2116"/>
            <a:ext cx="13084366" cy="7585340"/>
          </a:xfrm>
          <a:prstGeom prst="rect">
            <a:avLst/>
          </a:prstGeom>
          <a:ln w="12700">
            <a:miter lim="400000"/>
          </a:ln>
        </p:spPr>
      </p:pic>
      <p:sp>
        <p:nvSpPr>
          <p:cNvPr id="1464" name="みんなの文化祭、NT鯖江…"/>
          <p:cNvSpPr txBox="1"/>
          <p:nvPr/>
        </p:nvSpPr>
        <p:spPr>
          <a:xfrm>
            <a:off x="3181127" y="7847542"/>
            <a:ext cx="6642546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みんなの文化祭、NT鯖江</a:t>
            </a:r>
          </a:p>
          <a:p>
            <a:pPr>
              <a:defRPr sz="4500"/>
            </a:pPr>
            <a:r>
              <a:t>参加無料、出展無料！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Apple I (1976)…"/>
          <p:cNvSpPr txBox="1"/>
          <p:nvPr/>
        </p:nvSpPr>
        <p:spPr>
          <a:xfrm>
            <a:off x="7708180" y="829733"/>
            <a:ext cx="431944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70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71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74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大人とネット経由で解決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大人とネット経由で解決！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ふりかえり…"/>
          <p:cNvSpPr txBox="1"/>
          <p:nvPr/>
        </p:nvSpPr>
        <p:spPr>
          <a:xfrm>
            <a:off x="2245042" y="2151062"/>
            <a:ext cx="8514716" cy="585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/>
            </a:pPr>
            <a:r>
              <a:t>ふりかえり</a:t>
            </a:r>
          </a:p>
          <a:p>
            <a:pPr defTabSz="821531">
              <a:defRPr sz="6000"/>
            </a:pPr>
          </a:p>
          <a:p>
            <a:pPr defTabSz="821531">
              <a:defRPr sz="6000"/>
            </a:pPr>
            <a:r>
              <a:t>おもしろかったこと</a:t>
            </a:r>
          </a:p>
          <a:p>
            <a:pPr defTabSz="821531">
              <a:defRPr sz="6000"/>
            </a:pPr>
            <a:r>
              <a:t>やってみたくなったこと</a:t>
            </a:r>
          </a:p>
          <a:p>
            <a:pPr defTabSz="821531">
              <a:defRPr sz="6000"/>
            </a:pPr>
            <a:r>
              <a:t>書き出してみよう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7668514" y="4491136"/>
            <a:ext cx="2143154" cy="3071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9" name="Group"/>
          <p:cNvGrpSpPr/>
          <p:nvPr/>
        </p:nvGrpSpPr>
        <p:grpSpPr>
          <a:xfrm>
            <a:off x="-4757553" y="2864856"/>
            <a:ext cx="15162218" cy="10552903"/>
            <a:chOff x="0" y="0"/>
            <a:chExt cx="15162217" cy="10552902"/>
          </a:xfrm>
        </p:grpSpPr>
        <p:grpSp>
          <p:nvGrpSpPr>
            <p:cNvPr id="1487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148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88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90" name="Arrow"/>
          <p:cNvSpPr/>
          <p:nvPr/>
        </p:nvSpPr>
        <p:spPr>
          <a:xfrm flipH="1">
            <a:off x="6667500" y="2805947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1" name="OFF"/>
          <p:cNvSpPr txBox="1"/>
          <p:nvPr/>
        </p:nvSpPr>
        <p:spPr>
          <a:xfrm>
            <a:off x="6655834" y="2161009"/>
            <a:ext cx="1121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1492" name="かたづけかた"/>
          <p:cNvSpPr txBox="1"/>
          <p:nvPr>
            <p:ph type="title"/>
          </p:nvPr>
        </p:nvSpPr>
        <p:spPr>
          <a:xfrm>
            <a:off x="132159" y="327851"/>
            <a:ext cx="12740482" cy="1124721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かたづけかた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9690538" y="4491136"/>
            <a:ext cx="2143153" cy="3071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1" name="Group"/>
          <p:cNvGrpSpPr/>
          <p:nvPr/>
        </p:nvGrpSpPr>
        <p:grpSpPr>
          <a:xfrm>
            <a:off x="-4757553" y="2864856"/>
            <a:ext cx="15162218" cy="10552903"/>
            <a:chOff x="0" y="0"/>
            <a:chExt cx="15162217" cy="10552902"/>
          </a:xfrm>
        </p:grpSpPr>
        <p:grpSp>
          <p:nvGrpSpPr>
            <p:cNvPr id="1499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149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00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02" name="かたづけかた"/>
          <p:cNvSpPr txBox="1"/>
          <p:nvPr>
            <p:ph type="title"/>
          </p:nvPr>
        </p:nvSpPr>
        <p:spPr>
          <a:xfrm>
            <a:off x="132159" y="327851"/>
            <a:ext cx="12740482" cy="1124721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かたづけかた</a:t>
            </a:r>
          </a:p>
        </p:txBody>
      </p:sp>
      <p:sp>
        <p:nvSpPr>
          <p:cNvPr id="1503" name="Arrow"/>
          <p:cNvSpPr/>
          <p:nvPr/>
        </p:nvSpPr>
        <p:spPr>
          <a:xfrm>
            <a:off x="10027477" y="7214810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04" name="ぬく"/>
          <p:cNvSpPr txBox="1"/>
          <p:nvPr/>
        </p:nvSpPr>
        <p:spPr>
          <a:xfrm>
            <a:off x="10061988" y="8509004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1974846"/>
            <a:ext cx="9765332" cy="7556508"/>
          </a:xfrm>
          <a:prstGeom prst="rect">
            <a:avLst/>
          </a:prstGeom>
          <a:ln w="12700">
            <a:miter lim="400000"/>
          </a:ln>
        </p:spPr>
      </p:pic>
      <p:sp>
        <p:nvSpPr>
          <p:cNvPr id="1507" name="しまう"/>
          <p:cNvSpPr txBox="1"/>
          <p:nvPr/>
        </p:nvSpPr>
        <p:spPr>
          <a:xfrm>
            <a:off x="9833388" y="8509004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しまう</a:t>
            </a:r>
          </a:p>
        </p:txBody>
      </p:sp>
      <p:sp>
        <p:nvSpPr>
          <p:cNvPr id="1508" name="かたづけかた"/>
          <p:cNvSpPr txBox="1"/>
          <p:nvPr>
            <p:ph type="title"/>
          </p:nvPr>
        </p:nvSpPr>
        <p:spPr>
          <a:xfrm>
            <a:off x="132159" y="327851"/>
            <a:ext cx="12740482" cy="1124721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かたづけかた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5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26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1511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pic>
        <p:nvPicPr>
          <p:cNvPr id="15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株式会社 jig.jp 創業者＆取締役会長 福野泰介…"/>
          <p:cNvSpPr txBox="1"/>
          <p:nvPr/>
        </p:nvSpPr>
        <p:spPr>
          <a:xfrm>
            <a:off x="4184298" y="8512509"/>
            <a:ext cx="57238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51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16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51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はんだづけしよう！"/>
          <p:cNvSpPr txBox="1"/>
          <p:nvPr>
            <p:ph type="title"/>
          </p:nvPr>
        </p:nvSpPr>
        <p:spPr>
          <a:xfrm>
            <a:off x="132159" y="372069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はんだづけしよう！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" y="3302000"/>
            <a:ext cx="12990850" cy="5233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569" y="-35984"/>
            <a:ext cx="15243938" cy="9825568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品川区オープンデータイベント2019"/>
          <p:cNvSpPr txBox="1"/>
          <p:nvPr/>
        </p:nvSpPr>
        <p:spPr>
          <a:xfrm>
            <a:off x="7750437" y="9271000"/>
            <a:ext cx="5115460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品川区オープンデータイベント2019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90" y="3283975"/>
            <a:ext cx="12832220" cy="4641917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くみたてよう"/>
          <p:cNvSpPr txBox="1"/>
          <p:nvPr/>
        </p:nvSpPr>
        <p:spPr>
          <a:xfrm>
            <a:off x="-359244" y="850900"/>
            <a:ext cx="1372328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くみたてよう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79" y="2136080"/>
            <a:ext cx="12701442" cy="516817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はんだづけ 4ステップ"/>
          <p:cNvSpPr txBox="1"/>
          <p:nvPr/>
        </p:nvSpPr>
        <p:spPr>
          <a:xfrm>
            <a:off x="-359244" y="630767"/>
            <a:ext cx="1372328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はんだづけ 4ステップ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9412" y="6653872"/>
            <a:ext cx="6677155" cy="3051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5681" y="-399157"/>
            <a:ext cx="14487629" cy="788246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https://www.youtube.com/watch?v=imF5dVk2i1M"/>
          <p:cNvSpPr txBox="1"/>
          <p:nvPr/>
        </p:nvSpPr>
        <p:spPr>
          <a:xfrm>
            <a:off x="2300014" y="8906933"/>
            <a:ext cx="84047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https://www.youtube.com/watch?v=imF5dVk2i1M</a:t>
            </a:r>
          </a:p>
        </p:txBody>
      </p:sp>
      <p:sp>
        <p:nvSpPr>
          <p:cNvPr id="343" name="はんだづけデモ"/>
          <p:cNvSpPr txBox="1"/>
          <p:nvPr/>
        </p:nvSpPr>
        <p:spPr>
          <a:xfrm>
            <a:off x="3778250" y="7826821"/>
            <a:ext cx="544830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はんだづけデモ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2766" y="7586100"/>
            <a:ext cx="1938901" cy="193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はんだごてよりきけん…"/>
          <p:cNvSpPr txBox="1"/>
          <p:nvPr/>
        </p:nvSpPr>
        <p:spPr>
          <a:xfrm>
            <a:off x="-359244" y="624226"/>
            <a:ext cx="13723289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はんだごてより</a:t>
            </a:r>
            <a:r>
              <a:rPr>
                <a:solidFill>
                  <a:schemeClr val="accent5"/>
                </a:solidFill>
              </a:rPr>
              <a:t>きけん</a:t>
            </a:r>
          </a:p>
          <a:p>
            <a: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ニッパー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699" y="4186766"/>
            <a:ext cx="13190198" cy="4571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ほしじるしはむきに注意"/>
          <p:cNvSpPr txBox="1"/>
          <p:nvPr>
            <p:ph type="title"/>
          </p:nvPr>
        </p:nvSpPr>
        <p:spPr>
          <a:xfrm>
            <a:off x="952500" y="3017469"/>
            <a:ext cx="11099800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　ほしじるしは</a:t>
            </a:r>
            <a:r>
              <a:rPr>
                <a:solidFill>
                  <a:schemeClr val="accent5"/>
                </a:solidFill>
              </a:rPr>
              <a:t>むき</a:t>
            </a:r>
            <a:r>
              <a:t>に注意</a:t>
            </a:r>
          </a:p>
        </p:txBody>
      </p:sp>
      <p:sp>
        <p:nvSpPr>
          <p:cNvPr id="350" name="Star"/>
          <p:cNvSpPr/>
          <p:nvPr/>
        </p:nvSpPr>
        <p:spPr>
          <a:xfrm>
            <a:off x="1002489" y="3814954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1" name="あとは自分でやってみよう！"/>
          <p:cNvSpPr txBox="1"/>
          <p:nvPr/>
        </p:nvSpPr>
        <p:spPr>
          <a:xfrm>
            <a:off x="1492250" y="1210733"/>
            <a:ext cx="1002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あとは自分でやってみよう！</a:t>
            </a:r>
          </a:p>
        </p:txBody>
      </p:sp>
      <p:grpSp>
        <p:nvGrpSpPr>
          <p:cNvPr id="356" name="Group"/>
          <p:cNvGrpSpPr/>
          <p:nvPr/>
        </p:nvGrpSpPr>
        <p:grpSpPr>
          <a:xfrm flipH="1">
            <a:off x="4386315" y="6059309"/>
            <a:ext cx="913607" cy="2957779"/>
            <a:chOff x="0" y="0"/>
            <a:chExt cx="913606" cy="2957777"/>
          </a:xfrm>
        </p:grpSpPr>
        <p:sp>
          <p:nvSpPr>
            <p:cNvPr id="352" name="Rectangle"/>
            <p:cNvSpPr/>
            <p:nvPr/>
          </p:nvSpPr>
          <p:spPr>
            <a:xfrm>
              <a:off x="261590" y="118401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Rectangle"/>
            <p:cNvSpPr/>
            <p:nvPr/>
          </p:nvSpPr>
          <p:spPr>
            <a:xfrm>
              <a:off x="559477" y="86651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Oval"/>
            <p:cNvSpPr/>
            <p:nvPr/>
          </p:nvSpPr>
          <p:spPr>
            <a:xfrm>
              <a:off x="0" y="0"/>
              <a:ext cx="913607" cy="1104239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Rectangle"/>
            <p:cNvSpPr/>
            <p:nvPr/>
          </p:nvSpPr>
          <p:spPr>
            <a:xfrm>
              <a:off x="0" y="457200"/>
              <a:ext cx="913607" cy="8636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7" name="LED1:…"/>
          <p:cNvSpPr txBox="1"/>
          <p:nvPr/>
        </p:nvSpPr>
        <p:spPr>
          <a:xfrm>
            <a:off x="5633766" y="6871384"/>
            <a:ext cx="392430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LED1:</a:t>
            </a:r>
          </a:p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ながいあしをうちがわ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チェックするポイント"/>
          <p:cNvSpPr txBox="1"/>
          <p:nvPr>
            <p:ph type="title"/>
          </p:nvPr>
        </p:nvSpPr>
        <p:spPr>
          <a:xfrm>
            <a:off x="132159" y="997895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チェックするポイント</a:t>
            </a:r>
          </a:p>
        </p:txBody>
      </p:sp>
      <p:sp>
        <p:nvSpPr>
          <p:cNvPr id="360" name="はんだがよことつながってない？…"/>
          <p:cNvSpPr txBox="1"/>
          <p:nvPr/>
        </p:nvSpPr>
        <p:spPr>
          <a:xfrm>
            <a:off x="526587" y="4360132"/>
            <a:ext cx="12346054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1030111" indent="-1030111" algn="l" defTabSz="426466">
              <a:buSzPct val="100000"/>
              <a:buAutoNum type="arabicPeriod" startAt="1"/>
              <a:defRPr sz="58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はんだがよことつながってない？</a:t>
            </a:r>
          </a:p>
          <a:p>
            <a:pPr marL="1030111" indent="-1030111" algn="l" defTabSz="426466">
              <a:buSzPct val="100000"/>
              <a:buAutoNum type="arabicPeriod" startAt="1"/>
              <a:defRPr sz="58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はんだしわすれない？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"/>
          <p:cNvGrpSpPr/>
          <p:nvPr/>
        </p:nvGrpSpPr>
        <p:grpSpPr>
          <a:xfrm>
            <a:off x="3978671" y="642171"/>
            <a:ext cx="5047411" cy="7233778"/>
            <a:chOff x="0" y="0"/>
            <a:chExt cx="5047409" cy="7233777"/>
          </a:xfrm>
        </p:grpSpPr>
        <p:pic>
          <p:nvPicPr>
            <p:cNvPr id="3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0353" r="0" b="0"/>
            <a:stretch>
              <a:fillRect/>
            </a:stretch>
          </p:blipFill>
          <p:spPr>
            <a:xfrm>
              <a:off x="-1" y="0"/>
              <a:ext cx="5047411" cy="7233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Rectangle"/>
            <p:cNvSpPr/>
            <p:nvPr/>
          </p:nvSpPr>
          <p:spPr>
            <a:xfrm>
              <a:off x="579734" y="1829713"/>
              <a:ext cx="359509" cy="524695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Rectangle"/>
            <p:cNvSpPr/>
            <p:nvPr/>
          </p:nvSpPr>
          <p:spPr>
            <a:xfrm>
              <a:off x="4090961" y="1829713"/>
              <a:ext cx="359509" cy="524695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6" name="パソコンできあがり！"/>
          <p:cNvSpPr txBox="1"/>
          <p:nvPr/>
        </p:nvSpPr>
        <p:spPr>
          <a:xfrm>
            <a:off x="2635249" y="8422786"/>
            <a:ext cx="773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パソコンできあがり！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IchigoDake"/>
          <p:cNvSpPr txBox="1"/>
          <p:nvPr/>
        </p:nvSpPr>
        <p:spPr>
          <a:xfrm>
            <a:off x="848296" y="2823978"/>
            <a:ext cx="30714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375" name="いちごだけ"/>
          <p:cNvSpPr txBox="1"/>
          <p:nvPr/>
        </p:nvSpPr>
        <p:spPr>
          <a:xfrm>
            <a:off x="1564880" y="2453087"/>
            <a:ext cx="16383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376" name="+"/>
          <p:cNvSpPr txBox="1"/>
          <p:nvPr/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386" name="Group"/>
          <p:cNvGrpSpPr/>
          <p:nvPr/>
        </p:nvGrpSpPr>
        <p:grpSpPr>
          <a:xfrm>
            <a:off x="6142407" y="2187077"/>
            <a:ext cx="6821901" cy="5560166"/>
            <a:chOff x="0" y="0"/>
            <a:chExt cx="6821899" cy="5560165"/>
          </a:xfrm>
        </p:grpSpPr>
        <p:sp>
          <p:nvSpPr>
            <p:cNvPr id="377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IchigoDyhook</a:t>
              </a:r>
            </a:p>
          </p:txBody>
        </p:sp>
        <p:sp>
          <p:nvSpPr>
            <p:cNvPr id="378" name="いちごだいふく"/>
            <p:cNvSpPr txBox="1"/>
            <p:nvPr/>
          </p:nvSpPr>
          <p:spPr>
            <a:xfrm>
              <a:off x="1779749" y="-1"/>
              <a:ext cx="22479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いちごだいふく</a:t>
              </a:r>
            </a:p>
          </p:txBody>
        </p:sp>
        <p:grpSp>
          <p:nvGrpSpPr>
            <p:cNvPr id="385" name="Group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83" name="Group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37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84" name="Rectangle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pic>
        <p:nvPicPr>
          <p:cNvPr id="38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10353" r="0" b="0"/>
          <a:stretch>
            <a:fillRect/>
          </a:stretch>
        </p:blipFill>
        <p:spPr>
          <a:xfrm>
            <a:off x="981871" y="3484236"/>
            <a:ext cx="2804240" cy="401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roup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93" name="Group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8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94" name="Rectangle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6" name="ディスプレイ…"/>
          <p:cNvSpPr txBox="1"/>
          <p:nvPr/>
        </p:nvSpPr>
        <p:spPr>
          <a:xfrm>
            <a:off x="4575263" y="6273800"/>
            <a:ext cx="715320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</p:txBody>
      </p:sp>
      <p:sp>
        <p:nvSpPr>
          <p:cNvPr id="397" name="IchigoDyhook"/>
          <p:cNvSpPr txBox="1"/>
          <p:nvPr/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IchigoDyhook</a:t>
            </a:r>
          </a:p>
        </p:txBody>
      </p:sp>
      <p:sp>
        <p:nvSpPr>
          <p:cNvPr id="398" name="いちごだいふく"/>
          <p:cNvSpPr txBox="1"/>
          <p:nvPr/>
        </p:nvSpPr>
        <p:spPr>
          <a:xfrm>
            <a:off x="9099022" y="2804583"/>
            <a:ext cx="2247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いちごだいふく</a:t>
            </a:r>
          </a:p>
        </p:txBody>
      </p:sp>
      <p:sp>
        <p:nvSpPr>
          <p:cNvPr id="399" name="Line"/>
          <p:cNvSpPr/>
          <p:nvPr/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0" name="Line"/>
          <p:cNvSpPr/>
          <p:nvPr/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1" name="Line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407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40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8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10" name="Arrow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1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412" name="IchigoDake"/>
          <p:cNvSpPr txBox="1"/>
          <p:nvPr/>
        </p:nvSpPr>
        <p:spPr>
          <a:xfrm>
            <a:off x="8596391" y="18798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10353" r="0" b="0"/>
          <a:stretch>
            <a:fillRect/>
          </a:stretch>
        </p:blipFill>
        <p:spPr>
          <a:xfrm rot="16200000">
            <a:off x="8984388" y="2163377"/>
            <a:ext cx="2143154" cy="3071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すべてのこどもたちに…"/>
          <p:cNvSpPr txBox="1"/>
          <p:nvPr/>
        </p:nvSpPr>
        <p:spPr>
          <a:xfrm>
            <a:off x="0" y="4957681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すべてのこどもたちに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プログラミングを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746" y="985932"/>
            <a:ext cx="8903308" cy="275299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http://pcn.club/"/>
          <p:cNvSpPr txBox="1"/>
          <p:nvPr/>
        </p:nvSpPr>
        <p:spPr>
          <a:xfrm>
            <a:off x="5206255" y="8983133"/>
            <a:ext cx="2592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http://pcn.club/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7668514" y="2461359"/>
            <a:ext cx="2143154" cy="30714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2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420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41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21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23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4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5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8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29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2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3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40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3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8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41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4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49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7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8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3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54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5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6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7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58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59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6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64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3833335" y="336893"/>
            <a:ext cx="5073000" cy="7270451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IchigoDake"/>
          <p:cNvSpPr txBox="1"/>
          <p:nvPr/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468" name="いちごだけ"/>
          <p:cNvSpPr txBox="1"/>
          <p:nvPr/>
        </p:nvSpPr>
        <p:spPr>
          <a:xfrm>
            <a:off x="5863662" y="454953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469" name="この LED を…"/>
          <p:cNvSpPr txBox="1"/>
          <p:nvPr>
            <p:ph type="title"/>
          </p:nvPr>
        </p:nvSpPr>
        <p:spPr>
          <a:xfrm>
            <a:off x="4611676" y="7238085"/>
            <a:ext cx="8879616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  <p:sp>
        <p:nvSpPr>
          <p:cNvPr id="470" name="Arrow"/>
          <p:cNvSpPr/>
          <p:nvPr/>
        </p:nvSpPr>
        <p:spPr>
          <a:xfrm rot="16200000">
            <a:off x="8614221" y="5699056"/>
            <a:ext cx="150641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3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7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1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7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88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8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0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91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9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9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95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96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00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9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7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0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1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2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26897"/>
            <a:ext cx="13004801" cy="823992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プログラミング教室 for ルワンダキッズ…"/>
          <p:cNvSpPr txBox="1"/>
          <p:nvPr/>
        </p:nvSpPr>
        <p:spPr>
          <a:xfrm>
            <a:off x="353695" y="8028517"/>
            <a:ext cx="1229741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プログラミング教室 for ルワンダキッズ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KidsVenture &amp; PCN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7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1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21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22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2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0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34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3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3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8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0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47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4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50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5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60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6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6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6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69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70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71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72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5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6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77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78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81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83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84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85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8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9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90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93" name="けしたい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94" name="Rectangle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03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60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4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05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8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9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0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1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12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13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4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1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1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20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21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22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26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23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4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5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27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30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32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3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75"/>
          <a:stretch>
            <a:fillRect/>
          </a:stretch>
        </p:blipFill>
        <p:spPr>
          <a:xfrm>
            <a:off x="-1119386" y="-969698"/>
            <a:ext cx="15243703" cy="921639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ネパールのこどもたち"/>
          <p:cNvSpPr txBox="1"/>
          <p:nvPr/>
        </p:nvSpPr>
        <p:spPr>
          <a:xfrm>
            <a:off x="4175252" y="8712200"/>
            <a:ext cx="465429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ネパールのこどもたち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39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40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49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4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51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5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3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57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2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59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6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1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7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68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69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70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22672" b="0"/>
          <a:stretch>
            <a:fillRect/>
          </a:stretch>
        </p:blipFill>
        <p:spPr>
          <a:xfrm>
            <a:off x="9873509" y="713217"/>
            <a:ext cx="2860176" cy="2040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81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7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82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83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89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8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90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91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2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96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97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98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99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0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701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chemeClr val="accent5"/>
                </a:solidFill>
              </a:rPr>
              <a:t>:WAIT60:LED1:WAIT60:LED0</a:t>
            </a:r>
          </a:p>
        </p:txBody>
      </p:sp>
      <p:sp>
        <p:nvSpPr>
          <p:cNvPr id="704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705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709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706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7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10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鯖江市全12校、今年から総合の時間でプログラミング…"/>
          <p:cNvSpPr txBox="1"/>
          <p:nvPr/>
        </p:nvSpPr>
        <p:spPr>
          <a:xfrm>
            <a:off x="887069" y="8369300"/>
            <a:ext cx="1123066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鯖江市全12校、今年から総合の時間でプログラミング</a:t>
            </a:r>
          </a:p>
          <a:p>
            <a:pPr/>
            <a:r>
              <a:t>with 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716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717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726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2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30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2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34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5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736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9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41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42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43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44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4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56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5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6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768" name="Group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76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7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7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77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86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87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94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9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CN プログラミング クラブ ネットワーク…"/>
          <p:cNvSpPr txBox="1"/>
          <p:nvPr/>
        </p:nvSpPr>
        <p:spPr>
          <a:xfrm>
            <a:off x="1327010" y="8019417"/>
            <a:ext cx="1035078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PCN プログラミング クラブ ネットワーク</a:t>
            </a:r>
          </a:p>
          <a:p>
            <a:pPr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70拠点（国内外）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870" y="108036"/>
            <a:ext cx="9475060" cy="7902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0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814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815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8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19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820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24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82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3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3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FILES"/>
          <p:cNvSpPr txBox="1"/>
          <p:nvPr/>
        </p:nvSpPr>
        <p:spPr>
          <a:xfrm>
            <a:off x="390525" y="274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</a:t>
            </a:r>
          </a:p>
        </p:txBody>
      </p:sp>
      <p:pic>
        <p:nvPicPr>
          <p:cNvPr id="8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F9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F9</a:t>
            </a:r>
          </a:p>
        </p:txBody>
      </p:sp>
      <p:sp>
        <p:nvSpPr>
          <p:cNvPr id="847" name="かくにん"/>
          <p:cNvSpPr txBox="1"/>
          <p:nvPr>
            <p:ph type="title"/>
          </p:nvPr>
        </p:nvSpPr>
        <p:spPr>
          <a:xfrm>
            <a:off x="344751" y="1061082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かくにん</a:t>
            </a:r>
          </a:p>
        </p:txBody>
      </p:sp>
      <p:pic>
        <p:nvPicPr>
          <p:cNvPr id="8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ircle"/>
          <p:cNvSpPr/>
          <p:nvPr/>
        </p:nvSpPr>
        <p:spPr>
          <a:xfrm>
            <a:off x="3400686" y="70001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0" name="F9"/>
          <p:cNvSpPr txBox="1"/>
          <p:nvPr/>
        </p:nvSpPr>
        <p:spPr>
          <a:xfrm>
            <a:off x="3532451" y="6114781"/>
            <a:ext cx="1002243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F9</a:t>
            </a:r>
          </a:p>
        </p:txBody>
      </p:sp>
      <p:grpSp>
        <p:nvGrpSpPr>
          <p:cNvPr id="854" name="Group"/>
          <p:cNvGrpSpPr/>
          <p:nvPr/>
        </p:nvGrpSpPr>
        <p:grpSpPr>
          <a:xfrm>
            <a:off x="4415228" y="2720121"/>
            <a:ext cx="891680" cy="926691"/>
            <a:chOff x="0" y="0"/>
            <a:chExt cx="891678" cy="926690"/>
          </a:xfrm>
        </p:grpSpPr>
        <p:sp>
          <p:nvSpPr>
            <p:cNvPr id="85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55" name="0 LED1:WAIT10"/>
          <p:cNvSpPr txBox="1"/>
          <p:nvPr/>
        </p:nvSpPr>
        <p:spPr>
          <a:xfrm>
            <a:off x="344751" y="4328281"/>
            <a:ext cx="7514697" cy="7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856" name="と、でてくるかチェック！"/>
          <p:cNvSpPr txBox="1"/>
          <p:nvPr/>
        </p:nvSpPr>
        <p:spPr>
          <a:xfrm>
            <a:off x="344751" y="5026815"/>
            <a:ext cx="4734124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815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と、でてくるかチェック！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8840455" y="2374369"/>
            <a:ext cx="2143153" cy="3071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63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5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64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6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7" name="Arrow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8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869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9062" y="3421010"/>
            <a:ext cx="7806676" cy="6245341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カムロボにでんちをいれて…"/>
          <p:cNvSpPr txBox="1"/>
          <p:nvPr/>
        </p:nvSpPr>
        <p:spPr>
          <a:xfrm>
            <a:off x="1873250" y="224768"/>
            <a:ext cx="9258301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カムロボにでんちをいれて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スイッチオン</a:t>
            </a:r>
          </a:p>
        </p:txBody>
      </p:sp>
      <p:sp>
        <p:nvSpPr>
          <p:cNvPr id="873" name="Arrow"/>
          <p:cNvSpPr/>
          <p:nvPr/>
        </p:nvSpPr>
        <p:spPr>
          <a:xfrm rot="5400000">
            <a:off x="6384428" y="2432554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roup"/>
          <p:cNvGrpSpPr/>
          <p:nvPr/>
        </p:nvGrpSpPr>
        <p:grpSpPr>
          <a:xfrm>
            <a:off x="1035026" y="1130097"/>
            <a:ext cx="4221481" cy="6050084"/>
            <a:chOff x="0" y="0"/>
            <a:chExt cx="4221479" cy="6050082"/>
          </a:xfrm>
        </p:grpSpPr>
        <p:pic>
          <p:nvPicPr>
            <p:cNvPr id="87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0353" r="0" b="0"/>
            <a:stretch>
              <a:fillRect/>
            </a:stretch>
          </p:blipFill>
          <p:spPr>
            <a:xfrm>
              <a:off x="-1" y="0"/>
              <a:ext cx="4221481" cy="6050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6" name="Rectangle"/>
            <p:cNvSpPr/>
            <p:nvPr/>
          </p:nvSpPr>
          <p:spPr>
            <a:xfrm>
              <a:off x="484869" y="1530309"/>
              <a:ext cx="300681" cy="43883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7" name="Rectangle"/>
            <p:cNvSpPr/>
            <p:nvPr/>
          </p:nvSpPr>
          <p:spPr>
            <a:xfrm>
              <a:off x="3421539" y="1530309"/>
              <a:ext cx="300681" cy="43883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79" name="ボタンをおしながら、さしこむ"/>
          <p:cNvSpPr txBox="1"/>
          <p:nvPr/>
        </p:nvSpPr>
        <p:spPr>
          <a:xfrm>
            <a:off x="1440692" y="8595315"/>
            <a:ext cx="900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ボタンをおしながら、さしこむ</a:t>
            </a:r>
          </a:p>
        </p:txBody>
      </p:sp>
      <p:sp>
        <p:nvSpPr>
          <p:cNvPr id="880" name="Arrow"/>
          <p:cNvSpPr/>
          <p:nvPr/>
        </p:nvSpPr>
        <p:spPr>
          <a:xfrm rot="16200000">
            <a:off x="3293614" y="7101298"/>
            <a:ext cx="1254121" cy="1191930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33154" y="619488"/>
            <a:ext cx="5390770" cy="4312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706733">
            <a:off x="7663673" y="4158958"/>
            <a:ext cx="1671274" cy="2395212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Arrow"/>
          <p:cNvSpPr/>
          <p:nvPr/>
        </p:nvSpPr>
        <p:spPr>
          <a:xfrm rot="17903888">
            <a:off x="9209985" y="5695817"/>
            <a:ext cx="1254121" cy="1191931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8824910" y="1935502"/>
            <a:ext cx="2568729" cy="368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397934" y="425913"/>
            <a:ext cx="6802042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sp>
        <p:nvSpPr>
          <p:cNvPr id="892" name="IchigoDake…"/>
          <p:cNvSpPr txBox="1"/>
          <p:nvPr/>
        </p:nvSpPr>
        <p:spPr>
          <a:xfrm>
            <a:off x="8213311" y="753799"/>
            <a:ext cx="4229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893" name="Arrow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1331" y="5553867"/>
            <a:ext cx="4007928" cy="400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702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福野泰介 / ふくのたいすけ…"/>
          <p:cNvSpPr txBox="1"/>
          <p:nvPr/>
        </p:nvSpPr>
        <p:spPr>
          <a:xfrm>
            <a:off x="3004004" y="1450686"/>
            <a:ext cx="5524576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開発者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31633" y="8294408"/>
            <a:ext cx="2082718" cy="66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009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24292" y="8259519"/>
            <a:ext cx="1111926" cy="74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51026" y="8374981"/>
            <a:ext cx="2437893" cy="4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64801" y="7270132"/>
            <a:ext cx="2869825" cy="596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01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97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8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9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00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03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04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07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18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14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7668514" y="2461359"/>
            <a:ext cx="2143154" cy="30714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7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25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2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26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8" name="Arrow"/>
          <p:cNvSpPr/>
          <p:nvPr/>
        </p:nvSpPr>
        <p:spPr>
          <a:xfrm flipH="1"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9" name="OFF"/>
          <p:cNvSpPr txBox="1"/>
          <p:nvPr/>
        </p:nvSpPr>
        <p:spPr>
          <a:xfrm>
            <a:off x="6655834" y="131233"/>
            <a:ext cx="1121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7668514" y="2461359"/>
            <a:ext cx="2143154" cy="30714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36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3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37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9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0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1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46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9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53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5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5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プログラミングのおうよう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プログラミングのおうよう</a:t>
            </a:r>
          </a:p>
          <a:p>
            <a:pPr/>
            <a:r>
              <a:t>ゲームづくり</a:t>
            </a:r>
          </a:p>
        </p:txBody>
      </p:sp>
      <p:pic>
        <p:nvPicPr>
          <p:cNvPr id="9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969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4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97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901" y="435062"/>
            <a:ext cx="7558998" cy="71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任天堂 スーパーマリオブラザーズ…"/>
          <p:cNvSpPr txBox="1"/>
          <p:nvPr/>
        </p:nvSpPr>
        <p:spPr>
          <a:xfrm>
            <a:off x="1661159" y="7725833"/>
            <a:ext cx="968248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任天堂 スーパーマリオブラザーズ</a:t>
            </a:r>
          </a:p>
          <a:p>
            <a:pPr defTabSz="821531">
              <a:defRPr sz="5000"/>
            </a:pPr>
            <a:r>
              <a:t>1985年 6才 ゲームが好き！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97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8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985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98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90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995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996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97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98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9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000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1005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8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011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1012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3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1017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101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24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027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028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029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30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03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041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042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1043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44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5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6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7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8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49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050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54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05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55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58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59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0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1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064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065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66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7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068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9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070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1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072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3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74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5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79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07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83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086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0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093" name="Group"/>
          <p:cNvGrpSpPr/>
          <p:nvPr/>
        </p:nvGrpSpPr>
        <p:grpSpPr>
          <a:xfrm>
            <a:off x="5435979" y="3432366"/>
            <a:ext cx="417155" cy="433535"/>
            <a:chOff x="0" y="0"/>
            <a:chExt cx="417153" cy="433533"/>
          </a:xfrm>
        </p:grpSpPr>
        <p:sp>
          <p:nvSpPr>
            <p:cNvPr id="1090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1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2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0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